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86" r:id="rId7"/>
    <p:sldId id="262" r:id="rId8"/>
    <p:sldId id="264" r:id="rId9"/>
    <p:sldId id="263" r:id="rId10"/>
    <p:sldId id="270" r:id="rId11"/>
    <p:sldId id="274" r:id="rId12"/>
    <p:sldId id="275" r:id="rId13"/>
    <p:sldId id="277" r:id="rId14"/>
    <p:sldId id="278" r:id="rId15"/>
    <p:sldId id="279" r:id="rId16"/>
    <p:sldId id="280" r:id="rId17"/>
    <p:sldId id="281" r:id="rId18"/>
    <p:sldId id="282" r:id="rId19"/>
    <p:sldId id="283" r:id="rId20"/>
    <p:sldId id="284" r:id="rId21"/>
    <p:sldId id="287" r:id="rId22"/>
    <p:sldId id="285" r:id="rId23"/>
    <p:sldId id="288" r:id="rId24"/>
    <p:sldId id="276" r:id="rId25"/>
    <p:sldId id="289" r:id="rId26"/>
    <p:sldId id="291" r:id="rId27"/>
    <p:sldId id="290" r:id="rId28"/>
    <p:sldId id="271" r:id="rId29"/>
    <p:sldId id="269" r:id="rId3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A4FF"/>
    <a:srgbClr val="00CCFF"/>
    <a:srgbClr val="0827B4"/>
    <a:srgbClr val="25B2EE"/>
    <a:srgbClr val="0000FF"/>
    <a:srgbClr val="230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108"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55F017C8-2E19-4F3D-BCF4-60FA3F0AEB4E}" type="datetimeFigureOut">
              <a:rPr lang="es-CO" smtClean="0"/>
              <a:t>31/10/2025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489062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5F017C8-2E19-4F3D-BCF4-60FA3F0AEB4E}" type="datetimeFigureOut">
              <a:rPr lang="es-CO" smtClean="0"/>
              <a:t>31/10/2025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3478921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55F017C8-2E19-4F3D-BCF4-60FA3F0AEB4E}" type="datetimeFigureOut">
              <a:rPr lang="es-CO" smtClean="0"/>
              <a:t>31/10/2025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50858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55F017C8-2E19-4F3D-BCF4-60FA3F0AEB4E}" type="datetimeFigureOut">
              <a:rPr lang="es-CO" smtClean="0"/>
              <a:t>31/10/2025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3280586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55F017C8-2E19-4F3D-BCF4-60FA3F0AEB4E}" type="datetimeFigureOut">
              <a:rPr lang="es-CO" smtClean="0"/>
              <a:t>31/10/2025</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17333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55F017C8-2E19-4F3D-BCF4-60FA3F0AEB4E}" type="datetimeFigureOut">
              <a:rPr lang="es-CO" smtClean="0"/>
              <a:t>31/10/2025</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980303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5F017C8-2E19-4F3D-BCF4-60FA3F0AEB4E}" type="datetimeFigureOut">
              <a:rPr lang="es-CO" smtClean="0"/>
              <a:t>31/10/2025</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92265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5F017C8-2E19-4F3D-BCF4-60FA3F0AEB4E}" type="datetimeFigureOut">
              <a:rPr lang="es-CO" smtClean="0"/>
              <a:t>31/10/2025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318008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5F017C8-2E19-4F3D-BCF4-60FA3F0AEB4E}" type="datetimeFigureOut">
              <a:rPr lang="es-CO" smtClean="0"/>
              <a:t>31/10/2025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5654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5F017C8-2E19-4F3D-BCF4-60FA3F0AEB4E}" type="datetimeFigureOut">
              <a:rPr lang="es-CO" smtClean="0"/>
              <a:t>31/10/2025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914221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55F017C8-2E19-4F3D-BCF4-60FA3F0AEB4E}" type="datetimeFigureOut">
              <a:rPr lang="es-CO" smtClean="0"/>
              <a:t>31/10/2025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11F1501-5228-4488-ACD6-CF618ADE7D59}" type="slidenum">
              <a:rPr lang="es-CO" smtClean="0"/>
              <a:t>‹Nº›</a:t>
            </a:fld>
            <a:endParaRPr lang="es-CO"/>
          </a:p>
        </p:txBody>
      </p:sp>
    </p:spTree>
    <p:extLst>
      <p:ext uri="{BB962C8B-B14F-4D97-AF65-F5344CB8AC3E}">
        <p14:creationId xmlns:p14="http://schemas.microsoft.com/office/powerpoint/2010/main" val="2948329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137150F0-71B5-5C0D-5097-3A022EEC19D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017C8-2E19-4F3D-BCF4-60FA3F0AEB4E}" type="datetimeFigureOut">
              <a:rPr lang="es-CO" smtClean="0"/>
              <a:t>31/10/2025</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F1501-5228-4488-ACD6-CF618ADE7D59}" type="slidenum">
              <a:rPr lang="es-CO" smtClean="0"/>
              <a:t>‹Nº›</a:t>
            </a:fld>
            <a:endParaRPr lang="es-CO"/>
          </a:p>
        </p:txBody>
      </p:sp>
    </p:spTree>
    <p:extLst>
      <p:ext uri="{BB962C8B-B14F-4D97-AF65-F5344CB8AC3E}">
        <p14:creationId xmlns:p14="http://schemas.microsoft.com/office/powerpoint/2010/main" val="1853698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m.egwwritings.org/es/book/821.26961#26961"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127BDE85-5CB1-E3A5-9384-D55ADBB9D845}"/>
              </a:ext>
            </a:extLst>
          </p:cNvPr>
          <p:cNvSpPr/>
          <p:nvPr/>
        </p:nvSpPr>
        <p:spPr>
          <a:xfrm>
            <a:off x="0" y="0"/>
            <a:ext cx="12192000" cy="5410986"/>
          </a:xfrm>
          <a:prstGeom prst="rect">
            <a:avLst/>
          </a:prstGeom>
          <a:solidFill>
            <a:srgbClr val="2300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188D5C31-C07F-6248-2A0E-6077951779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Imagen 8">
            <a:extLst>
              <a:ext uri="{FF2B5EF4-FFF2-40B4-BE49-F238E27FC236}">
                <a16:creationId xmlns:a16="http://schemas.microsoft.com/office/drawing/2014/main" id="{F951242E-8204-C456-3D34-C508B4BB46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6918"/>
          <a:stretch/>
        </p:blipFill>
        <p:spPr>
          <a:xfrm>
            <a:off x="6415141" y="1677971"/>
            <a:ext cx="1561752" cy="1084083"/>
          </a:xfrm>
          <a:prstGeom prst="rect">
            <a:avLst/>
          </a:prstGeom>
        </p:spPr>
      </p:pic>
      <p:pic>
        <p:nvPicPr>
          <p:cNvPr id="11" name="Imagen 10">
            <a:extLst>
              <a:ext uri="{FF2B5EF4-FFF2-40B4-BE49-F238E27FC236}">
                <a16:creationId xmlns:a16="http://schemas.microsoft.com/office/drawing/2014/main" id="{2E0F2F8B-4ED7-C5AA-B041-9EFD4C10A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0370" y="2573775"/>
            <a:ext cx="3499393" cy="2073639"/>
          </a:xfrm>
          <a:prstGeom prst="rect">
            <a:avLst/>
          </a:prstGeom>
        </p:spPr>
      </p:pic>
      <p:pic>
        <p:nvPicPr>
          <p:cNvPr id="13" name="Imagen 12">
            <a:extLst>
              <a:ext uri="{FF2B5EF4-FFF2-40B4-BE49-F238E27FC236}">
                <a16:creationId xmlns:a16="http://schemas.microsoft.com/office/drawing/2014/main" id="{17679C56-C5CC-E50A-4856-6DAD5E02F7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4106" y="3907889"/>
            <a:ext cx="5556658" cy="2742721"/>
          </a:xfrm>
          <a:prstGeom prst="rect">
            <a:avLst/>
          </a:prstGeom>
        </p:spPr>
      </p:pic>
      <p:pic>
        <p:nvPicPr>
          <p:cNvPr id="15" name="Imagen 14">
            <a:extLst>
              <a:ext uri="{FF2B5EF4-FFF2-40B4-BE49-F238E27FC236}">
                <a16:creationId xmlns:a16="http://schemas.microsoft.com/office/drawing/2014/main" id="{E13812BE-6CB0-23B6-3FE2-B47FF6DFF6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15141" y="6020277"/>
            <a:ext cx="2635002" cy="573025"/>
          </a:xfrm>
          <a:prstGeom prst="rect">
            <a:avLst/>
          </a:prstGeom>
        </p:spPr>
      </p:pic>
      <p:pic>
        <p:nvPicPr>
          <p:cNvPr id="17" name="Imagen 16">
            <a:extLst>
              <a:ext uri="{FF2B5EF4-FFF2-40B4-BE49-F238E27FC236}">
                <a16:creationId xmlns:a16="http://schemas.microsoft.com/office/drawing/2014/main" id="{9BF11821-FD23-D5CE-17E9-55DF527DED7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9386"/>
          <a:stretch/>
        </p:blipFill>
        <p:spPr>
          <a:xfrm>
            <a:off x="0" y="395924"/>
            <a:ext cx="6114692" cy="6268919"/>
          </a:xfrm>
          <a:prstGeom prst="rect">
            <a:avLst/>
          </a:prstGeom>
        </p:spPr>
      </p:pic>
    </p:spTree>
    <p:extLst>
      <p:ext uri="{BB962C8B-B14F-4D97-AF65-F5344CB8AC3E}">
        <p14:creationId xmlns:p14="http://schemas.microsoft.com/office/powerpoint/2010/main" val="190656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E7A0476-1C70-6D02-DC42-341A73D9404E}"/>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7E0FAB69-C649-5C86-DF83-D513219FC113}"/>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818964" y="3138592"/>
            <a:ext cx="6603939" cy="2554545"/>
          </a:xfrm>
          <a:prstGeom prst="rect">
            <a:avLst/>
          </a:prstGeom>
        </p:spPr>
        <p:txBody>
          <a:bodyPr wrap="square">
            <a:spAutoFit/>
          </a:bodyPr>
          <a:lstStyle/>
          <a:p>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Obra de la Escuela Sabática es importante, y todos los que están interesados en la verdad deberían tratar de hacerla prosperar”. </a:t>
            </a:r>
          </a:p>
          <a:p>
            <a:pPr algn="r"/>
            <a:r>
              <a:rPr lang="es-ES"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CSOES, p.9 </a:t>
            </a:r>
            <a:endParaRPr lang="es-CO"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C0840548-D5E6-C441-69E1-6552482743AE}"/>
              </a:ext>
            </a:extLst>
          </p:cNvPr>
          <p:cNvSpPr txBox="1"/>
          <p:nvPr/>
        </p:nvSpPr>
        <p:spPr>
          <a:xfrm>
            <a:off x="3818964" y="1232830"/>
            <a:ext cx="8373035" cy="1938992"/>
          </a:xfrm>
          <a:prstGeom prst="rect">
            <a:avLst/>
          </a:prstGeom>
          <a:noFill/>
        </p:spPr>
        <p:txBody>
          <a:bodyPr wrap="square">
            <a:spAutoFit/>
          </a:bodyPr>
          <a:lstStyle/>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a:t>
            </a:r>
          </a:p>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AGENCIA GANADORA DE ALMAS  </a:t>
            </a:r>
          </a:p>
        </p:txBody>
      </p:sp>
    </p:spTree>
    <p:extLst>
      <p:ext uri="{BB962C8B-B14F-4D97-AF65-F5344CB8AC3E}">
        <p14:creationId xmlns:p14="http://schemas.microsoft.com/office/powerpoint/2010/main" val="137356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A2694E4-4F74-0F0A-F116-E1E72082FB1E}"/>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B1050823-4262-923F-C6A3-05CF72124D0A}"/>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872753" y="2979333"/>
            <a:ext cx="6994387" cy="2677656"/>
          </a:xfrm>
          <a:prstGeom prst="rect">
            <a:avLst/>
          </a:prstGeom>
        </p:spPr>
        <p:txBody>
          <a:bodyPr wrap="square">
            <a:spAutoFit/>
          </a:bodyPr>
          <a:lstStyle/>
          <a:p>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cuando es bien dirigida, posee un poder maravilloso, y está adaptada para hacer una gran obra … En la Escuela Sabática hay un preciosísimo campo misionero”. </a:t>
            </a:r>
          </a:p>
          <a:p>
            <a:pPr algn="r"/>
            <a:r>
              <a:rPr lang="es-ES"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COES, p.23</a:t>
            </a:r>
            <a:endParaRPr lang="es-CO"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3579EA57-219B-D749-D98C-DD4E3D4058BF}"/>
              </a:ext>
            </a:extLst>
          </p:cNvPr>
          <p:cNvSpPr txBox="1"/>
          <p:nvPr/>
        </p:nvSpPr>
        <p:spPr>
          <a:xfrm>
            <a:off x="3872753" y="1040341"/>
            <a:ext cx="6550150" cy="1938992"/>
          </a:xfrm>
          <a:prstGeom prst="rect">
            <a:avLst/>
          </a:prstGeom>
          <a:noFill/>
        </p:spPr>
        <p:txBody>
          <a:bodyPr wrap="square">
            <a:spAutoFit/>
          </a:bodyPr>
          <a:lstStyle/>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a:t>
            </a:r>
          </a:p>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AGENCIA GANADORA DE ALMAS  </a:t>
            </a:r>
          </a:p>
        </p:txBody>
      </p:sp>
    </p:spTree>
    <p:extLst>
      <p:ext uri="{BB962C8B-B14F-4D97-AF65-F5344CB8AC3E}">
        <p14:creationId xmlns:p14="http://schemas.microsoft.com/office/powerpoint/2010/main" val="121993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5512C56-CB6F-3407-CFF0-3B7BE692CCA6}"/>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53E8E904-DAC7-6224-0DFC-5DEDE17AE8B4}"/>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693461" y="2885397"/>
            <a:ext cx="6644048" cy="2862322"/>
          </a:xfrm>
          <a:prstGeom prst="rect">
            <a:avLst/>
          </a:prstGeom>
        </p:spPr>
        <p:txBody>
          <a:bodyPr wrap="square">
            <a:spAutoFit/>
          </a:bodyPr>
          <a:lstStyle/>
          <a:p>
            <a:r>
              <a:rPr lang="es-E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debería ser uno de los instrumentos más grandiosos y más eficaces para traer almas a Cristo”. </a:t>
            </a:r>
          </a:p>
          <a:p>
            <a:pPr algn="r"/>
            <a:r>
              <a:rPr lang="es-E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CSOES, P.10</a:t>
            </a:r>
            <a:endParaRPr lang="es-CO"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931E401A-2E7C-32C3-87E1-718AD96D6370}"/>
              </a:ext>
            </a:extLst>
          </p:cNvPr>
          <p:cNvSpPr txBox="1"/>
          <p:nvPr/>
        </p:nvSpPr>
        <p:spPr>
          <a:xfrm>
            <a:off x="3715466" y="1096257"/>
            <a:ext cx="6671578" cy="1938992"/>
          </a:xfrm>
          <a:prstGeom prst="rect">
            <a:avLst/>
          </a:prstGeom>
          <a:noFill/>
        </p:spPr>
        <p:txBody>
          <a:bodyPr wrap="square">
            <a:spAutoFit/>
          </a:bodyPr>
          <a:lstStyle/>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a:t>
            </a:r>
          </a:p>
          <a:p>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AGENCIA GANADORA DE ALMAS  </a:t>
            </a:r>
          </a:p>
        </p:txBody>
      </p:sp>
    </p:spTree>
    <p:extLst>
      <p:ext uri="{BB962C8B-B14F-4D97-AF65-F5344CB8AC3E}">
        <p14:creationId xmlns:p14="http://schemas.microsoft.com/office/powerpoint/2010/main" val="166819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72152" y="1178712"/>
            <a:ext cx="9247695" cy="4316566"/>
          </a:xfrm>
          <a:prstGeom prst="rect">
            <a:avLst/>
          </a:prstGeom>
        </p:spPr>
        <p:txBody>
          <a:bodyPr wrap="square">
            <a:spAutoFit/>
          </a:bodyPr>
          <a:lstStyle/>
          <a:p>
            <a:endParaRPr lang="es-CO" sz="1050" dirty="0">
              <a:ln w="12700">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R="0" algn="ctr"/>
            <a:r>
              <a:rPr lang="es-ES" sz="3200" b="1" dirty="0">
                <a:ln w="12700">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Una Escuela Sabática Misionera</a:t>
            </a:r>
          </a:p>
          <a:p>
            <a:pPr marR="0" algn="ctr"/>
            <a:r>
              <a:rPr lang="es-ES" sz="3200" b="1" dirty="0">
                <a:ln w="12700">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está pendiente de todos los miembros</a:t>
            </a:r>
          </a:p>
          <a:p>
            <a:pPr marR="0" algn="ctr"/>
            <a:r>
              <a:rPr lang="es-ES" sz="3200" b="1" dirty="0">
                <a:ln w="12700">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iglesia</a:t>
            </a:r>
            <a:endParaRPr lang="es-CO" sz="3200" dirty="0">
              <a:ln w="12700">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s-ES" sz="280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de Iglesia: son los hermanos que están inscritos en el registro de la iglesia local.</a:t>
            </a:r>
          </a:p>
          <a:p>
            <a:pPr algn="ctr"/>
            <a:endParaRPr lang="es-CO"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Regulares: son los hermanos que están inscritos en la ES.</a:t>
            </a:r>
          </a:p>
        </p:txBody>
      </p:sp>
    </p:spTree>
    <p:extLst>
      <p:ext uri="{BB962C8B-B14F-4D97-AF65-F5344CB8AC3E}">
        <p14:creationId xmlns:p14="http://schemas.microsoft.com/office/powerpoint/2010/main" val="145584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9773" y="1659285"/>
            <a:ext cx="6952453" cy="3539430"/>
          </a:xfrm>
          <a:prstGeom prst="rect">
            <a:avLst/>
          </a:prstGeom>
        </p:spPr>
        <p:txBody>
          <a:bodyPr wrap="square">
            <a:spAutoFit/>
          </a:bodyPr>
          <a:lstStyle/>
          <a:p>
            <a:pPr algn="ct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Irregulares: son los hermanos que asisten a la iglesia, aunque no necesariamente a la ES.</a:t>
            </a:r>
          </a:p>
          <a:p>
            <a:pPr algn="ctr"/>
            <a:endParaRPr lang="es-CO"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en Rescate: son los hermanos que </a:t>
            </a:r>
          </a:p>
          <a:p>
            <a:pPr algn="ct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asisten a la iglesia. </a:t>
            </a:r>
          </a:p>
        </p:txBody>
      </p:sp>
    </p:spTree>
    <p:extLst>
      <p:ext uri="{BB962C8B-B14F-4D97-AF65-F5344CB8AC3E}">
        <p14:creationId xmlns:p14="http://schemas.microsoft.com/office/powerpoint/2010/main" val="18102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54956" y="1228397"/>
            <a:ext cx="8682087" cy="4401205"/>
          </a:xfrm>
          <a:prstGeom prst="rect">
            <a:avLst/>
          </a:prstGeom>
        </p:spPr>
        <p:txBody>
          <a:bodyPr wrap="square">
            <a:spAutoFit/>
          </a:bodyPr>
          <a:lstStyle/>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 en Extensión: son los hermanos a los que les es imposible asistir a la ES, debido a su edad o estado de salud.</a:t>
            </a:r>
          </a:p>
          <a:p>
            <a:pPr algn="ctr"/>
            <a:endParaRPr lang="es-CO"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Paradero Desconocido: son los hermanos de los cuales no se conoce su dirección. </a:t>
            </a:r>
          </a:p>
          <a:p>
            <a:pPr algn="ctr"/>
            <a:endParaRPr lang="es-CO"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Miembros en Perspectiva: son los amigos (visitas no adventistas) que han comenzado a asistir a la ES, pero aún no están inscritos en el registro. </a:t>
            </a:r>
          </a:p>
        </p:txBody>
      </p:sp>
    </p:spTree>
    <p:extLst>
      <p:ext uri="{BB962C8B-B14F-4D97-AF65-F5344CB8AC3E}">
        <p14:creationId xmlns:p14="http://schemas.microsoft.com/office/powerpoint/2010/main" val="418162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9732" y="1124611"/>
            <a:ext cx="9332536" cy="4401205"/>
          </a:xfrm>
          <a:prstGeom prst="rect">
            <a:avLst/>
          </a:prstGeom>
        </p:spPr>
        <p:txBody>
          <a:bodyPr wrap="square">
            <a:spAutoFit/>
          </a:bodyPr>
          <a:lstStyle/>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Miembros Irregulares, en Rescate, en Extensión, Paradero Desconocido: son distribuidos en forma equitativa en cada una de las clases de ES. </a:t>
            </a: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directiva debería velar para que cada clase tenga una cantidad equivalente de Miembros Irregulares, en Rescate, en Extensión y Paradero Desconocido.</a:t>
            </a:r>
          </a:p>
          <a:p>
            <a:pPr algn="ctr"/>
            <a:endParaRPr lang="es-ES" sz="28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nombres de cada uno de los miembros de iglesias son incorporados a la tarjeta de ES en el lugar que le corresponda según su estatus. </a:t>
            </a:r>
          </a:p>
        </p:txBody>
      </p:sp>
    </p:spTree>
    <p:extLst>
      <p:ext uri="{BB962C8B-B14F-4D97-AF65-F5344CB8AC3E}">
        <p14:creationId xmlns:p14="http://schemas.microsoft.com/office/powerpoint/2010/main" val="221020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907" y="1555248"/>
            <a:ext cx="8154186" cy="3416320"/>
          </a:xfrm>
          <a:prstGeom prst="rect">
            <a:avLst/>
          </a:prstGeom>
        </p:spPr>
        <p:txBody>
          <a:bodyPr wrap="square">
            <a:spAutoFit/>
          </a:bodyPr>
          <a:lstStyle/>
          <a:p>
            <a:endParaRPr lang="es-CO" sz="800" dirty="0">
              <a:solidFill>
                <a:schemeClr val="bg1"/>
              </a:solidFill>
              <a:effectLst>
                <a:outerShdw blurRad="38100" dist="38100" dir="2700000" algn="tl">
                  <a:srgbClr val="000000">
                    <a:alpha val="43137"/>
                  </a:srgbClr>
                </a:outerShdw>
              </a:effectLst>
              <a:latin typeface="Franklin Gothic Book" panose="020B0503020102020204" pitchFamily="34" charset="0"/>
            </a:endParaRPr>
          </a:p>
          <a:p>
            <a:endParaRPr lang="es-CO" sz="800" dirty="0">
              <a:solidFill>
                <a:schemeClr val="bg1"/>
              </a:solidFill>
              <a:effectLst>
                <a:outerShdw blurRad="38100" dist="38100" dir="2700000" algn="tl">
                  <a:srgbClr val="000000">
                    <a:alpha val="43137"/>
                  </a:srgbClr>
                </a:outerShdw>
              </a:effectLst>
              <a:latin typeface="Franklin Gothic Book" panose="020B0503020102020204" pitchFamily="34" charset="0"/>
            </a:endParaRPr>
          </a:p>
          <a:p>
            <a:pPr algn="ctr"/>
            <a:r>
              <a:rPr lang="es-ES" sz="4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Miembros Regulares son incorporados a la ES a la cual pertenecen normalmente, o según el plan que haya acordado la iglesia. </a:t>
            </a:r>
          </a:p>
        </p:txBody>
      </p:sp>
    </p:spTree>
    <p:extLst>
      <p:ext uri="{BB962C8B-B14F-4D97-AF65-F5344CB8AC3E}">
        <p14:creationId xmlns:p14="http://schemas.microsoft.com/office/powerpoint/2010/main" val="38726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33047" y="1720840"/>
            <a:ext cx="8125906" cy="3416320"/>
          </a:xfrm>
          <a:prstGeom prst="rect">
            <a:avLst/>
          </a:prstGeom>
        </p:spPr>
        <p:txBody>
          <a:bodyPr wrap="square">
            <a:spAutoFit/>
          </a:bodyPr>
          <a:lstStyle/>
          <a:p>
            <a:pPr algn="ctr"/>
            <a:r>
              <a:rPr lang="es-E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Una Escuela Sabática con mentalidad misionera es aquella que mira hacia afuera, se compromete a hacer discípulos y capacita continuamente a sus miembros para vivir como misioneros dondequiera que estén.</a:t>
            </a:r>
            <a:endParaRPr lang="es-CO"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928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7DB3723-20EB-5067-68B8-0EFA3652CD30}"/>
              </a:ext>
            </a:extLst>
          </p:cNvPr>
          <p:cNvSpPr/>
          <p:nvPr/>
        </p:nvSpPr>
        <p:spPr>
          <a:xfrm>
            <a:off x="4157220" y="3971835"/>
            <a:ext cx="7532018" cy="2554545"/>
          </a:xfrm>
          <a:prstGeom prst="rect">
            <a:avLst/>
          </a:prstGeom>
        </p:spPr>
        <p:txBody>
          <a:bodyPr wrap="square">
            <a:spAutoFit/>
          </a:bodyPr>
          <a:lstStyle/>
          <a:p>
            <a:pPr marL="571500" indent="-571500">
              <a:buFont typeface="Arial" panose="020B0604020202020204" pitchFamily="34" charset="0"/>
              <a:buChar char="•"/>
            </a:pPr>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Misionera mira hacia afuera. </a:t>
            </a:r>
          </a:p>
          <a:p>
            <a:pPr marL="571500" indent="-571500"/>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Sirve a la Comunidad</a:t>
            </a:r>
          </a:p>
        </p:txBody>
      </p:sp>
      <p:pic>
        <p:nvPicPr>
          <p:cNvPr id="7" name="Imagen 6">
            <a:extLst>
              <a:ext uri="{FF2B5EF4-FFF2-40B4-BE49-F238E27FC236}">
                <a16:creationId xmlns:a16="http://schemas.microsoft.com/office/drawing/2014/main" id="{C488FB86-C911-302E-7E23-D79EDB29D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256327" y="0"/>
            <a:ext cx="3941158" cy="3789575"/>
          </a:xfrm>
          <a:prstGeom prst="rect">
            <a:avLst/>
          </a:prstGeom>
        </p:spPr>
      </p:pic>
      <p:pic>
        <p:nvPicPr>
          <p:cNvPr id="5" name="Imagen 4">
            <a:extLst>
              <a:ext uri="{FF2B5EF4-FFF2-40B4-BE49-F238E27FC236}">
                <a16:creationId xmlns:a16="http://schemas.microsoft.com/office/drawing/2014/main" id="{0AD5A6E5-9260-12F9-C422-2CDA1BFF91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920"/>
          <a:stretch/>
        </p:blipFill>
        <p:spPr>
          <a:xfrm>
            <a:off x="-276945" y="-276526"/>
            <a:ext cx="4721851" cy="5436373"/>
          </a:xfrm>
          <a:prstGeom prst="rect">
            <a:avLst/>
          </a:prstGeom>
        </p:spPr>
      </p:pic>
    </p:spTree>
    <p:extLst>
      <p:ext uri="{BB962C8B-B14F-4D97-AF65-F5344CB8AC3E}">
        <p14:creationId xmlns:p14="http://schemas.microsoft.com/office/powerpoint/2010/main" val="152655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10120" y="1720840"/>
            <a:ext cx="7371760" cy="3416320"/>
          </a:xfrm>
          <a:prstGeom prst="rect">
            <a:avLst/>
          </a:prstGeom>
        </p:spPr>
        <p:txBody>
          <a:bodyPr wrap="square">
            <a:spAutoFit/>
          </a:bodyPr>
          <a:lstStyle/>
          <a:p>
            <a:pPr algn="ctr"/>
            <a:r>
              <a:rPr lang="es-CO" sz="36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LUGARES DONDE SE NECESITAN CRISTIANOS.</a:t>
            </a:r>
          </a:p>
          <a:p>
            <a:pPr algn="just"/>
            <a:endParaRPr lang="es-CO"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CO"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Donde  sea que haya sufrimiento humano, se necesita una </a:t>
            </a:r>
          </a:p>
          <a:p>
            <a:pPr algn="ctr"/>
            <a:r>
              <a:rPr lang="es-CO"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 Misionera.</a:t>
            </a:r>
          </a:p>
        </p:txBody>
      </p:sp>
    </p:spTree>
    <p:extLst>
      <p:ext uri="{BB962C8B-B14F-4D97-AF65-F5344CB8AC3E}">
        <p14:creationId xmlns:p14="http://schemas.microsoft.com/office/powerpoint/2010/main" val="2745213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85913" y="1756206"/>
            <a:ext cx="8220173" cy="3662541"/>
          </a:xfrm>
          <a:prstGeom prst="rect">
            <a:avLst/>
          </a:prstGeom>
        </p:spPr>
        <p:txBody>
          <a:bodyPr wrap="square">
            <a:spAutoFit/>
          </a:bodyPr>
          <a:lstStyle/>
          <a:p>
            <a:pPr algn="ctr"/>
            <a:r>
              <a:rPr lang="es-CO" sz="44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Hospitales</a:t>
            </a:r>
          </a:p>
          <a:p>
            <a:pPr algn="just"/>
            <a:endParaRPr lang="es-CO" sz="2000" dirty="0">
              <a:solidFill>
                <a:schemeClr val="bg1"/>
              </a:solidFill>
              <a:latin typeface="Arial" panose="020B0604020202020204" pitchFamily="34" charset="0"/>
              <a:cs typeface="Arial" panose="020B0604020202020204" pitchFamily="34" charset="0"/>
            </a:endParaRPr>
          </a:p>
          <a:p>
            <a:pPr algn="just"/>
            <a:r>
              <a:rPr lang="es-CO" sz="2400" dirty="0">
                <a:solidFill>
                  <a:schemeClr val="bg1"/>
                </a:solidFill>
                <a:latin typeface="Arial" panose="020B0604020202020204" pitchFamily="34" charset="0"/>
                <a:cs typeface="Arial" panose="020B0604020202020204" pitchFamily="34" charset="0"/>
              </a:rPr>
              <a:t>Nuestra iglesia puede ofrecer un servicio voluntario en los hospitales, ayudando con la limpieza, embelleciendo los pasillos y salas, guiando a las personas, entre muchas otras maneras. Siempre que cumplamos con las exigencias sanitarias y otros requisitos, los médicos y directivos de los hospitales por lo general reciben con mucho aprecio la colaboración de voluntarios.</a:t>
            </a:r>
          </a:p>
        </p:txBody>
      </p:sp>
    </p:spTree>
    <p:extLst>
      <p:ext uri="{BB962C8B-B14F-4D97-AF65-F5344CB8AC3E}">
        <p14:creationId xmlns:p14="http://schemas.microsoft.com/office/powerpoint/2010/main" val="185308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98863" y="1459230"/>
            <a:ext cx="8823488" cy="3939540"/>
          </a:xfrm>
          <a:prstGeom prst="rect">
            <a:avLst/>
          </a:prstGeom>
        </p:spPr>
        <p:txBody>
          <a:bodyPr wrap="square">
            <a:spAutoFit/>
          </a:bodyPr>
          <a:lstStyle/>
          <a:p>
            <a:pPr algn="ctr"/>
            <a:r>
              <a:rPr lang="es-CO" sz="4000" b="1" dirty="0">
                <a:ln w="2222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Cárceles</a:t>
            </a:r>
          </a:p>
          <a:p>
            <a:pPr algn="just"/>
            <a:endParaRPr lang="es-CO" dirty="0">
              <a:solidFill>
                <a:schemeClr val="bg1"/>
              </a:solidFill>
              <a:latin typeface="Arial" panose="020B0604020202020204" pitchFamily="34" charset="0"/>
              <a:cs typeface="Arial" panose="020B0604020202020204" pitchFamily="34" charset="0"/>
            </a:endParaRPr>
          </a:p>
          <a:p>
            <a:pPr algn="just"/>
            <a:r>
              <a:rPr lang="es-CO" sz="3200" dirty="0">
                <a:solidFill>
                  <a:schemeClr val="bg1"/>
                </a:solidFill>
                <a:latin typeface="Arial" panose="020B0604020202020204" pitchFamily="34" charset="0"/>
                <a:cs typeface="Arial" panose="020B0604020202020204" pitchFamily="34" charset="0"/>
              </a:rPr>
              <a:t>Las cárceles son lugares profundamente marcados por el sufrimiento  y la desesperanza. Realizar un trabajo evangélico de servicio allí no es tarea fácil. Requiere de mucha entrega, perseverancia y valor, pero es posible hacerlo si nos organizamos como iglesia.</a:t>
            </a:r>
          </a:p>
        </p:txBody>
      </p:sp>
    </p:spTree>
    <p:extLst>
      <p:ext uri="{BB962C8B-B14F-4D97-AF65-F5344CB8AC3E}">
        <p14:creationId xmlns:p14="http://schemas.microsoft.com/office/powerpoint/2010/main" val="32712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98862" y="788398"/>
            <a:ext cx="9153427" cy="4739759"/>
          </a:xfrm>
          <a:prstGeom prst="rect">
            <a:avLst/>
          </a:prstGeom>
        </p:spPr>
        <p:txBody>
          <a:bodyPr wrap="square">
            <a:spAutoFit/>
          </a:bodyPr>
          <a:lstStyle/>
          <a:p>
            <a:pPr algn="ctr"/>
            <a:r>
              <a:rPr lang="es-CO" sz="44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Orfanatorios</a:t>
            </a:r>
          </a:p>
          <a:p>
            <a:pPr algn="just"/>
            <a:endParaRPr lang="es-CO" dirty="0">
              <a:solidFill>
                <a:schemeClr val="bg1"/>
              </a:solidFill>
              <a:latin typeface="Arial" panose="020B0604020202020204" pitchFamily="34" charset="0"/>
              <a:cs typeface="Arial" panose="020B0604020202020204" pitchFamily="34" charset="0"/>
            </a:endParaRPr>
          </a:p>
          <a:p>
            <a:pPr algn="just"/>
            <a:r>
              <a:rPr lang="es-CO" sz="2400" dirty="0">
                <a:solidFill>
                  <a:schemeClr val="bg1"/>
                </a:solidFill>
                <a:latin typeface="Arial" panose="020B0604020202020204" pitchFamily="34" charset="0"/>
                <a:cs typeface="Arial" panose="020B0604020202020204" pitchFamily="34" charset="0"/>
              </a:rPr>
              <a:t>Dios es llamado “Padre de huérfanos” en el Salmo 68:5. Dios conoce la vulnerabilidad de los niños y niñas que no tienen padres y tiene un interés especial en el bienestar físico y emocional de ellos.</a:t>
            </a:r>
          </a:p>
          <a:p>
            <a:pPr algn="just"/>
            <a:r>
              <a:rPr lang="es-CO" sz="2400" dirty="0">
                <a:solidFill>
                  <a:schemeClr val="bg1"/>
                </a:solidFill>
                <a:latin typeface="Arial" panose="020B0604020202020204" pitchFamily="34" charset="0"/>
                <a:cs typeface="Arial" panose="020B0604020202020204" pitchFamily="34" charset="0"/>
              </a:rPr>
              <a:t>Nuestra ES puede organizarse en grupos para visitar periódicamente algún orfanatorio o albergue de niños sin hogar para ayudar con el cuidado, la alimentación, la limpieza y la educación. Podemos hacer la gran diferencia en sus vidas, llevándoles a través de nuestro servicio la Historia de cómo Dios nos adopta en Jesucristo por gracia.</a:t>
            </a:r>
          </a:p>
        </p:txBody>
      </p:sp>
    </p:spTree>
    <p:extLst>
      <p:ext uri="{BB962C8B-B14F-4D97-AF65-F5344CB8AC3E}">
        <p14:creationId xmlns:p14="http://schemas.microsoft.com/office/powerpoint/2010/main" val="245485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62812" y="1563801"/>
            <a:ext cx="8342722" cy="3785652"/>
          </a:xfrm>
          <a:prstGeom prst="rect">
            <a:avLst/>
          </a:prstGeom>
        </p:spPr>
        <p:txBody>
          <a:bodyPr wrap="square">
            <a:spAutoFit/>
          </a:bodyPr>
          <a:lstStyle/>
          <a:p>
            <a:pPr algn="ctr"/>
            <a:r>
              <a:rPr lang="es-CO" sz="44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Geriátricos</a:t>
            </a:r>
            <a:endParaRPr lang="es-CO"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es-CO" sz="2800" dirty="0">
                <a:solidFill>
                  <a:schemeClr val="bg1"/>
                </a:solidFill>
                <a:latin typeface="Arial" panose="020B0604020202020204" pitchFamily="34" charset="0"/>
                <a:cs typeface="Arial" panose="020B0604020202020204" pitchFamily="34" charset="0"/>
              </a:rPr>
              <a:t>¿Ha oído alguna vez de alguna campaña de evangelización para ancianos? Estas personas son probablemente el grupo que más sufre por la indiferencia social. Muchos están en situación de abandono. La iglesia no puede ignorarlos sin traicionar la Biblia, en cuyas páginas los ancianos son símbolos de la honra.</a:t>
            </a:r>
          </a:p>
        </p:txBody>
      </p:sp>
    </p:spTree>
    <p:extLst>
      <p:ext uri="{BB962C8B-B14F-4D97-AF65-F5344CB8AC3E}">
        <p14:creationId xmlns:p14="http://schemas.microsoft.com/office/powerpoint/2010/main" val="355444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BC98B2B-67CF-37CA-D3C4-A56F7E891BC3}"/>
              </a:ext>
            </a:extLst>
          </p:cNvPr>
          <p:cNvPicPr>
            <a:picLocks noChangeAspect="1"/>
          </p:cNvPicPr>
          <p:nvPr/>
        </p:nvPicPr>
        <p:blipFill rotWithShape="1">
          <a:blip r:embed="rId2">
            <a:extLst>
              <a:ext uri="{28A0092B-C50C-407E-A947-70E740481C1C}">
                <a14:useLocalDpi xmlns:a14="http://schemas.microsoft.com/office/drawing/2010/main" val="0"/>
              </a:ext>
            </a:extLst>
          </a:blip>
          <a:srcRect t="3067" b="3593"/>
          <a:stretch/>
        </p:blipFill>
        <p:spPr>
          <a:xfrm>
            <a:off x="2932633" y="304800"/>
            <a:ext cx="5275117" cy="3325906"/>
          </a:xfrm>
          <a:prstGeom prst="rect">
            <a:avLst/>
          </a:prstGeom>
        </p:spPr>
      </p:pic>
      <p:sp>
        <p:nvSpPr>
          <p:cNvPr id="4" name="Rectángulo 3">
            <a:extLst>
              <a:ext uri="{FF2B5EF4-FFF2-40B4-BE49-F238E27FC236}">
                <a16:creationId xmlns:a16="http://schemas.microsoft.com/office/drawing/2014/main" id="{7FBA2725-07AE-FB86-637F-E56E20B0C8E3}"/>
              </a:ext>
            </a:extLst>
          </p:cNvPr>
          <p:cNvSpPr/>
          <p:nvPr/>
        </p:nvSpPr>
        <p:spPr>
          <a:xfrm>
            <a:off x="4232173" y="4089757"/>
            <a:ext cx="7532018" cy="2308324"/>
          </a:xfrm>
          <a:prstGeom prst="rect">
            <a:avLst/>
          </a:prstGeom>
        </p:spPr>
        <p:txBody>
          <a:bodyPr wrap="square">
            <a:spAutoFit/>
          </a:bodyPr>
          <a:lstStyle/>
          <a:p>
            <a:pPr marL="571500" indent="-571500">
              <a:buFont typeface="Arial" panose="020B0604020202020204" pitchFamily="34" charset="0"/>
              <a:buChar char="•"/>
            </a:pPr>
            <a:r>
              <a:rPr lang="es-MX" sz="36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Misionera asigna material y Motiva a sus miembros a hacer contactos misioneros.</a:t>
            </a:r>
          </a:p>
        </p:txBody>
      </p:sp>
      <p:pic>
        <p:nvPicPr>
          <p:cNvPr id="5" name="Imagen 4">
            <a:extLst>
              <a:ext uri="{FF2B5EF4-FFF2-40B4-BE49-F238E27FC236}">
                <a16:creationId xmlns:a16="http://schemas.microsoft.com/office/drawing/2014/main" id="{6FCC0424-7137-6987-92F4-A3B62E0B1F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920"/>
          <a:stretch/>
        </p:blipFill>
        <p:spPr>
          <a:xfrm>
            <a:off x="-276945" y="-276526"/>
            <a:ext cx="4721851" cy="5436373"/>
          </a:xfrm>
          <a:prstGeom prst="rect">
            <a:avLst/>
          </a:prstGeom>
        </p:spPr>
      </p:pic>
    </p:spTree>
    <p:extLst>
      <p:ext uri="{BB962C8B-B14F-4D97-AF65-F5344CB8AC3E}">
        <p14:creationId xmlns:p14="http://schemas.microsoft.com/office/powerpoint/2010/main" val="346499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94061" y="1625852"/>
            <a:ext cx="9803877" cy="3908762"/>
          </a:xfrm>
          <a:prstGeom prst="rect">
            <a:avLst/>
          </a:prstGeom>
        </p:spPr>
        <p:txBody>
          <a:bodyPr wrap="square">
            <a:spAutoFit/>
          </a:bodyPr>
          <a:lstStyle/>
          <a:p>
            <a:pPr algn="ctr"/>
            <a:r>
              <a:rPr lang="es-ES" sz="32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Distribuid publicaciones como las hojas en otoño</a:t>
            </a:r>
          </a:p>
          <a:p>
            <a:pPr algn="ct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Debemos prepararnos para desempeñar los deberes más solemnes. Hay un mundo que salvar. La obra está avanzando en una forma muy admirable en los países extranjeros. Aun a la sombra de nuestras puertas hay muchas, muchísimas oportunidades para comunicar a otros las verdades salvadoras del mensaje del tercer ángel. </a:t>
            </a:r>
          </a:p>
          <a:p>
            <a:pPr algn="ctr"/>
            <a:endPar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Hay que distribuir publicaciones como hojas en otoño. Este es el mensaje que hemos estado recibiendo del Señor durante muchos años. </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The </a:t>
            </a:r>
            <a:r>
              <a:rPr lang="es-ES" sz="24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Review</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and </a:t>
            </a:r>
            <a:r>
              <a:rPr lang="es-ES" sz="24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Herald</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19 de julio de 1906</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s-CO"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855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32875" y="1074509"/>
            <a:ext cx="8578392" cy="4708981"/>
          </a:xfrm>
          <a:prstGeom prst="rect">
            <a:avLst/>
          </a:prstGeom>
        </p:spPr>
        <p:txBody>
          <a:bodyPr wrap="square">
            <a:spAutoFit/>
          </a:bodyPr>
          <a:lstStyle/>
          <a:p>
            <a:pPr algn="ctr"/>
            <a:r>
              <a:rPr lang="es-ES" sz="4000" b="1" dirty="0">
                <a:ln w="15875">
                  <a:solidFill>
                    <a:schemeClr val="bg1"/>
                  </a:solidFill>
                </a:ln>
                <a:gradFill>
                  <a:gsLst>
                    <a:gs pos="0">
                      <a:schemeClr val="bg1"/>
                    </a:gs>
                    <a:gs pos="100000">
                      <a:srgbClr val="FF00FF"/>
                    </a:gs>
                  </a:gsLst>
                  <a:lin ang="5400000" scaled="1"/>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Cada miembro de iglesia debe tener una parte</a:t>
            </a:r>
          </a:p>
          <a:p>
            <a:pPr algn="ctr"/>
            <a:endParaRPr lang="es-ES"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el pasado se ha llevado a cabo una amplia obra en la distribución de la página impresa. Este es un ramo de servicio en el que cada miembro de iglesia puede tener una parte. No todos pueden salir a </a:t>
            </a:r>
            <a:r>
              <a:rPr lang="es-ES" sz="24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colportar</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 nuestros libros grandes; pero hay un campo de servicio abierto para muchos de nuestros hermanos y hermanas, y es la distribución de publicaciones llenas de la verdad en los hogares de sus vecinos y amigos. </a:t>
            </a:r>
            <a:r>
              <a:rPr lang="es-ES" sz="24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Mpu</a:t>
            </a:r>
            <a:r>
              <a:rPr lang="es-ES"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p.411.</a:t>
            </a:r>
            <a:endParaRPr lang="es-CO"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583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6922957-9BA3-A421-814A-7777B17A0A54}"/>
              </a:ext>
            </a:extLst>
          </p:cNvPr>
          <p:cNvPicPr>
            <a:picLocks noChangeAspect="1"/>
          </p:cNvPicPr>
          <p:nvPr/>
        </p:nvPicPr>
        <p:blipFill rotWithShape="1">
          <a:blip r:embed="rId2">
            <a:extLst>
              <a:ext uri="{28A0092B-C50C-407E-A947-70E740481C1C}">
                <a14:useLocalDpi xmlns:a14="http://schemas.microsoft.com/office/drawing/2010/main" val="0"/>
              </a:ext>
            </a:extLst>
          </a:blip>
          <a:srcRect t="20695" b="14353"/>
          <a:stretch/>
        </p:blipFill>
        <p:spPr>
          <a:xfrm flipH="1">
            <a:off x="2789544" y="0"/>
            <a:ext cx="5689383" cy="3695309"/>
          </a:xfrm>
          <a:prstGeom prst="rect">
            <a:avLst/>
          </a:prstGeom>
        </p:spPr>
      </p:pic>
      <p:sp>
        <p:nvSpPr>
          <p:cNvPr id="2" name="Rectángulo 1"/>
          <p:cNvSpPr/>
          <p:nvPr/>
        </p:nvSpPr>
        <p:spPr>
          <a:xfrm>
            <a:off x="4223208" y="4122665"/>
            <a:ext cx="7532018" cy="1938992"/>
          </a:xfrm>
          <a:prstGeom prst="rect">
            <a:avLst/>
          </a:prstGeom>
        </p:spPr>
        <p:txBody>
          <a:bodyPr wrap="square">
            <a:spAutoFit/>
          </a:bodyPr>
          <a:lstStyle/>
          <a:p>
            <a:pPr marL="571500" indent="-571500">
              <a:buFont typeface="Arial" panose="020B0604020202020204" pitchFamily="34" charset="0"/>
              <a:buChar char="•"/>
            </a:pPr>
            <a:r>
              <a:rPr lang="es-ES"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Misionera tiene otras </a:t>
            </a:r>
          </a:p>
          <a:p>
            <a:pPr marL="571500" indent="-571500"/>
            <a:r>
              <a:rPr lang="es-ES"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Escuelas Sabáticas Filiales</a:t>
            </a:r>
          </a:p>
        </p:txBody>
      </p:sp>
      <p:pic>
        <p:nvPicPr>
          <p:cNvPr id="4" name="Imagen 3">
            <a:extLst>
              <a:ext uri="{FF2B5EF4-FFF2-40B4-BE49-F238E27FC236}">
                <a16:creationId xmlns:a16="http://schemas.microsoft.com/office/drawing/2014/main" id="{180C3907-9A41-CD82-650D-98FD3CC49F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920"/>
          <a:stretch/>
        </p:blipFill>
        <p:spPr>
          <a:xfrm>
            <a:off x="-276945" y="-276526"/>
            <a:ext cx="4721851" cy="5436373"/>
          </a:xfrm>
          <a:prstGeom prst="rect">
            <a:avLst/>
          </a:prstGeom>
        </p:spPr>
      </p:pic>
    </p:spTree>
    <p:extLst>
      <p:ext uri="{BB962C8B-B14F-4D97-AF65-F5344CB8AC3E}">
        <p14:creationId xmlns:p14="http://schemas.microsoft.com/office/powerpoint/2010/main" val="407491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82218" y="1659285"/>
            <a:ext cx="8427563" cy="3539430"/>
          </a:xfrm>
          <a:prstGeom prst="rect">
            <a:avLst/>
          </a:prstGeom>
        </p:spPr>
        <p:txBody>
          <a:bodyPr wrap="square">
            <a:spAutoFit/>
          </a:bodyPr>
          <a:lstStyle/>
          <a:p>
            <a:pPr algn="ct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Una escuela sabática filial es una </a:t>
            </a:r>
            <a:r>
              <a:rPr lang="es-ES"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extensión de la Escuela Sabática regular, organizada como un grupo pequeño de evangelismo fuera de la iglesia principal</a:t>
            </a: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ctr"/>
            <a:r>
              <a:rPr lang="es-E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 objetivo es llevar el mensaje de la iglesia a personas no adventistas o a miembros que no asisten a la reunión principal.</a:t>
            </a:r>
            <a:endParaRPr lang="es-CO"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11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23984AB-FDAF-AF14-1794-0CF2EC97E44D}"/>
              </a:ext>
            </a:extLst>
          </p:cNvPr>
          <p:cNvPicPr>
            <a:picLocks noChangeAspect="1"/>
          </p:cNvPicPr>
          <p:nvPr/>
        </p:nvPicPr>
        <p:blipFill rotWithShape="1">
          <a:blip r:embed="rId2">
            <a:extLst>
              <a:ext uri="{28A0092B-C50C-407E-A947-70E740481C1C}">
                <a14:useLocalDpi xmlns:a14="http://schemas.microsoft.com/office/drawing/2010/main" val="0"/>
              </a:ext>
            </a:extLst>
          </a:blip>
          <a:srcRect b="18674"/>
          <a:stretch/>
        </p:blipFill>
        <p:spPr>
          <a:xfrm>
            <a:off x="3260668" y="188260"/>
            <a:ext cx="4486428" cy="3648634"/>
          </a:xfrm>
          <a:prstGeom prst="rect">
            <a:avLst/>
          </a:prstGeom>
        </p:spPr>
      </p:pic>
      <p:sp>
        <p:nvSpPr>
          <p:cNvPr id="4" name="Rectángulo 3">
            <a:extLst>
              <a:ext uri="{FF2B5EF4-FFF2-40B4-BE49-F238E27FC236}">
                <a16:creationId xmlns:a16="http://schemas.microsoft.com/office/drawing/2014/main" id="{3E65A29C-76B5-960D-7024-4232EA157014}"/>
              </a:ext>
            </a:extLst>
          </p:cNvPr>
          <p:cNvSpPr/>
          <p:nvPr/>
        </p:nvSpPr>
        <p:spPr>
          <a:xfrm>
            <a:off x="3667025" y="4122665"/>
            <a:ext cx="8352149" cy="1938992"/>
          </a:xfrm>
          <a:prstGeom prst="rect">
            <a:avLst/>
          </a:prstGeom>
        </p:spPr>
        <p:txBody>
          <a:bodyPr wrap="square">
            <a:spAutoFit/>
          </a:bodyPr>
          <a:lstStyle/>
          <a:p>
            <a:pPr marL="536575" indent="-536575">
              <a:buFont typeface="Arial" panose="020B0604020202020204" pitchFamily="34" charset="0"/>
              <a:buChar char="•"/>
            </a:pPr>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Misionera </a:t>
            </a:r>
          </a:p>
          <a:p>
            <a:pPr marL="536575" indent="-536575"/>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realiza una vez por trimestre </a:t>
            </a:r>
          </a:p>
          <a:p>
            <a:pPr marL="536575" indent="-536575"/>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El día de los amigos.</a:t>
            </a:r>
          </a:p>
        </p:txBody>
      </p:sp>
      <p:pic>
        <p:nvPicPr>
          <p:cNvPr id="5" name="Imagen 4">
            <a:extLst>
              <a:ext uri="{FF2B5EF4-FFF2-40B4-BE49-F238E27FC236}">
                <a16:creationId xmlns:a16="http://schemas.microsoft.com/office/drawing/2014/main" id="{C3640F06-AFA8-1B83-FD19-B53E346959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920"/>
          <a:stretch/>
        </p:blipFill>
        <p:spPr>
          <a:xfrm>
            <a:off x="-276945" y="-276526"/>
            <a:ext cx="4721851" cy="5436373"/>
          </a:xfrm>
          <a:prstGeom prst="rect">
            <a:avLst/>
          </a:prstGeom>
        </p:spPr>
      </p:pic>
    </p:spTree>
    <p:extLst>
      <p:ext uri="{BB962C8B-B14F-4D97-AF65-F5344CB8AC3E}">
        <p14:creationId xmlns:p14="http://schemas.microsoft.com/office/powerpoint/2010/main" val="141367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48033" y="1388441"/>
            <a:ext cx="9351389" cy="4413516"/>
          </a:xfrm>
          <a:prstGeom prst="rect">
            <a:avLst/>
          </a:prstGeom>
        </p:spPr>
        <p:txBody>
          <a:bodyPr wrap="square">
            <a:spAutoFit/>
          </a:bodyPr>
          <a:lstStyle/>
          <a:p>
            <a:pPr algn="ctr">
              <a:lnSpc>
                <a:spcPct val="90000"/>
              </a:lnSpc>
            </a:pPr>
            <a:r>
              <a:rPr lang="es-MX" altLang="es-CO" sz="3200" b="1" dirty="0">
                <a:ln w="12700">
                  <a:solidFill>
                    <a:schemeClr val="bg1"/>
                  </a:solidFill>
                </a:ln>
                <a:gradFill>
                  <a:gsLst>
                    <a:gs pos="100000">
                      <a:srgbClr val="FF00FF"/>
                    </a:gs>
                    <a:gs pos="41000">
                      <a:schemeClr val="bg1"/>
                    </a:gs>
                  </a:gsLst>
                  <a:lin ang="5400000" scaled="0"/>
                </a:gra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junta de la Escuela Sabática debiera planear el programa con varias semanas de anticipación, e incluir los puntos que siguen:</a:t>
            </a:r>
          </a:p>
          <a:p>
            <a:pPr algn="just">
              <a:lnSpc>
                <a:spcPct val="90000"/>
              </a:lnSpc>
            </a:pPr>
            <a:endParaRPr lang="es-MX" altLang="es-CO" sz="2400" dirty="0">
              <a:solidFill>
                <a:schemeClr val="bg1"/>
              </a:solidFill>
              <a:latin typeface="Arial" panose="020B0604020202020204" pitchFamily="34" charset="0"/>
              <a:cs typeface="Arial" panose="020B0604020202020204" pitchFamily="34" charset="0"/>
            </a:endParaRPr>
          </a:p>
          <a:p>
            <a:pPr marL="457200" indent="-457200">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Anuncie el día especial.</a:t>
            </a:r>
          </a:p>
          <a:p>
            <a:pPr marL="457200" indent="-457200" algn="just">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Obtenga la cooperación de todos los miembros para que inviten a amigos y vecinos, y  familiares no adventistas. </a:t>
            </a:r>
          </a:p>
          <a:p>
            <a:pPr marL="457200" indent="-457200" algn="just">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Designe una comisión de recepción y ujieres muy amables.</a:t>
            </a:r>
          </a:p>
          <a:p>
            <a:pPr marL="457200" indent="-457200" algn="just">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Elija con cuidado a los que participen en el programa. </a:t>
            </a:r>
          </a:p>
          <a:p>
            <a:pPr marL="457200" indent="-457200" algn="just">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Tenga un orador y un mensaje especial para los amigos que nos visitan.</a:t>
            </a:r>
          </a:p>
          <a:p>
            <a:pPr marL="457200" indent="-457200" algn="just">
              <a:lnSpc>
                <a:spcPct val="90000"/>
              </a:lnSpc>
              <a:buFont typeface="+mj-lt"/>
              <a:buAutoNum type="arabicPeriod"/>
            </a:pPr>
            <a:r>
              <a:rPr lang="es-MX" altLang="es-CO" sz="2400" dirty="0">
                <a:solidFill>
                  <a:schemeClr val="bg1"/>
                </a:solidFill>
                <a:latin typeface="Arial" panose="020B0604020202020204" pitchFamily="34" charset="0"/>
                <a:cs typeface="Arial" panose="020B0604020202020204" pitchFamily="34" charset="0"/>
              </a:rPr>
              <a:t>Prepare buena comida e Invite a almorzar a todos los amigos.</a:t>
            </a:r>
          </a:p>
        </p:txBody>
      </p:sp>
    </p:spTree>
    <p:extLst>
      <p:ext uri="{BB962C8B-B14F-4D97-AF65-F5344CB8AC3E}">
        <p14:creationId xmlns:p14="http://schemas.microsoft.com/office/powerpoint/2010/main" val="53285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9F046C4-B316-BF23-D27D-8C8BAA1E0D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2864" y="0"/>
            <a:ext cx="3817856" cy="3817856"/>
          </a:xfrm>
          <a:prstGeom prst="rect">
            <a:avLst/>
          </a:prstGeom>
        </p:spPr>
      </p:pic>
      <p:sp>
        <p:nvSpPr>
          <p:cNvPr id="4" name="Rectángulo 3">
            <a:extLst>
              <a:ext uri="{FF2B5EF4-FFF2-40B4-BE49-F238E27FC236}">
                <a16:creationId xmlns:a16="http://schemas.microsoft.com/office/drawing/2014/main" id="{1D7F68C7-9C6F-D07A-768E-A53FE3654201}"/>
              </a:ext>
            </a:extLst>
          </p:cNvPr>
          <p:cNvSpPr/>
          <p:nvPr/>
        </p:nvSpPr>
        <p:spPr>
          <a:xfrm>
            <a:off x="3667026" y="4122665"/>
            <a:ext cx="6127424" cy="1938992"/>
          </a:xfrm>
          <a:prstGeom prst="rect">
            <a:avLst/>
          </a:prstGeom>
        </p:spPr>
        <p:txBody>
          <a:bodyPr wrap="square">
            <a:spAutoFit/>
          </a:bodyPr>
          <a:lstStyle/>
          <a:p>
            <a:pPr marL="536575" indent="-536575">
              <a:buFont typeface="Arial" panose="020B0604020202020204" pitchFamily="34" charset="0"/>
              <a:buChar char="•"/>
            </a:pPr>
            <a:r>
              <a:rPr lang="es-MX" sz="4000" b="1" dirty="0">
                <a:ln w="15875">
                  <a:noFill/>
                </a:ln>
                <a:solidFill>
                  <a:srgbClr val="FFA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Escuela Sabática Misionera practica el método de Cristo</a:t>
            </a:r>
          </a:p>
        </p:txBody>
      </p:sp>
      <p:pic>
        <p:nvPicPr>
          <p:cNvPr id="5" name="Imagen 4">
            <a:extLst>
              <a:ext uri="{FF2B5EF4-FFF2-40B4-BE49-F238E27FC236}">
                <a16:creationId xmlns:a16="http://schemas.microsoft.com/office/drawing/2014/main" id="{B3718529-F8F1-3553-D791-B2DE7F1C41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920"/>
          <a:stretch/>
        </p:blipFill>
        <p:spPr>
          <a:xfrm>
            <a:off x="-276945" y="-276526"/>
            <a:ext cx="4721851" cy="5436373"/>
          </a:xfrm>
          <a:prstGeom prst="rect">
            <a:avLst/>
          </a:prstGeom>
        </p:spPr>
      </p:pic>
    </p:spTree>
    <p:extLst>
      <p:ext uri="{BB962C8B-B14F-4D97-AF65-F5344CB8AC3E}">
        <p14:creationId xmlns:p14="http://schemas.microsoft.com/office/powerpoint/2010/main" val="374207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FBEA62D-61D9-BAC7-CAC6-EC3C5D0ADBA6}"/>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CE7707F1-4742-5F9C-067B-05B23D0E179D}"/>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182471" y="2553624"/>
            <a:ext cx="7874071" cy="3170099"/>
          </a:xfrm>
          <a:prstGeom prst="rect">
            <a:avLst/>
          </a:prstGeom>
        </p:spPr>
        <p:txBody>
          <a:bodyPr wrap="square">
            <a:spAutoFit/>
          </a:bodyPr>
          <a:lstStyle/>
          <a:p>
            <a:pPr algn="just"/>
            <a:r>
              <a:rPr lang="es-DO" altLang="en-US" sz="40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t>
            </a:r>
            <a:r>
              <a:rPr lang="es-DO" altLang="es-DO" sz="40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 alguna vez ha sido esencial que </a:t>
            </a:r>
            <a:r>
              <a:rPr lang="es-DO" altLang="es-DO" sz="4000" i="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entendamos</a:t>
            </a:r>
            <a:r>
              <a:rPr lang="es-DO" altLang="es-DO" sz="40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y </a:t>
            </a:r>
            <a:r>
              <a:rPr lang="es-DO" altLang="es-DO" sz="4000" i="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sigamos</a:t>
            </a:r>
            <a:r>
              <a:rPr lang="es-DO" altLang="es-DO" sz="40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el método de Cristo, es </a:t>
            </a:r>
            <a:r>
              <a:rPr lang="es-DO" altLang="es-DO" sz="4000" i="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ahora»</a:t>
            </a:r>
            <a:r>
              <a:rPr lang="es-DO" altLang="es-DO" sz="40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a:endParaRPr lang="es-DO" altLang="es-DO" sz="4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r"/>
            <a:r>
              <a:rPr lang="es-DO" altLang="es-DO" sz="40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(Carta 322, 1908).</a:t>
            </a:r>
          </a:p>
        </p:txBody>
      </p:sp>
    </p:spTree>
    <p:extLst>
      <p:ext uri="{BB962C8B-B14F-4D97-AF65-F5344CB8AC3E}">
        <p14:creationId xmlns:p14="http://schemas.microsoft.com/office/powerpoint/2010/main" val="240939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CE154ED-296A-10D7-2ED7-73986E164439}"/>
              </a:ext>
            </a:extLst>
          </p:cNvPr>
          <p:cNvSpPr/>
          <p:nvPr/>
        </p:nvSpPr>
        <p:spPr>
          <a:xfrm>
            <a:off x="1465243" y="4882043"/>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7D172353-9DE8-E56C-9022-A81270EE3D3D}"/>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4742330" y="1902642"/>
            <a:ext cx="6324588" cy="3562001"/>
          </a:xfrm>
          <a:prstGeom prst="rect">
            <a:avLst/>
          </a:prstGeom>
        </p:spPr>
        <p:txBody>
          <a:bodyPr wrap="square">
            <a:spAutoFit/>
          </a:bodyPr>
          <a:lstStyle/>
          <a:p>
            <a:pPr marL="342900" lvl="0" indent="-342900">
              <a:spcBef>
                <a:spcPts val="1000"/>
              </a:spcBef>
              <a:defRPr/>
            </a:pPr>
            <a:r>
              <a:rPr lang="ja-JP" altLang="es-DO" sz="3600" i="1"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
            </a:r>
            <a:r>
              <a:rPr lang="es-DO" sz="3600" i="1"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No hay otro método más eficaz para alcanzar a la gente que el método de Cristo</a:t>
            </a:r>
            <a:r>
              <a:rPr lang="ja-JP" altLang="es-DO" sz="3600" i="1"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
            </a:r>
            <a:r>
              <a:rPr lang="es-DO" sz="3600" i="1"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 </a:t>
            </a:r>
          </a:p>
          <a:p>
            <a:pPr marL="342900" lvl="0" indent="-342900">
              <a:spcBef>
                <a:spcPts val="1000"/>
              </a:spcBef>
              <a:defRPr/>
            </a:pPr>
            <a:endParaRPr lang="es-DO" sz="3600"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endParaRPr>
          </a:p>
          <a:p>
            <a:pPr marL="342900" lvl="0" indent="-342900" algn="r">
              <a:lnSpc>
                <a:spcPct val="80000"/>
              </a:lnSpc>
              <a:spcBef>
                <a:spcPts val="1000"/>
              </a:spcBef>
              <a:defRPr/>
            </a:pPr>
            <a:r>
              <a:rPr lang="es-DO" sz="3600" b="1" i="1" dirty="0">
                <a:ln w="5080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(Testimonios, t. 8, p. 73).</a:t>
            </a:r>
          </a:p>
        </p:txBody>
      </p:sp>
    </p:spTree>
    <p:extLst>
      <p:ext uri="{BB962C8B-B14F-4D97-AF65-F5344CB8AC3E}">
        <p14:creationId xmlns:p14="http://schemas.microsoft.com/office/powerpoint/2010/main" val="108145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C7DC635-34DB-7893-8028-CEB047E401BA}"/>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844812E2-F33D-A1F7-D71C-793BA5855BB0}"/>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792884" y="2113472"/>
            <a:ext cx="7813965" cy="3539430"/>
          </a:xfrm>
          <a:prstGeom prst="rect">
            <a:avLst/>
          </a:prstGeom>
        </p:spPr>
        <p:txBody>
          <a:bodyPr wrap="square">
            <a:spAutoFit/>
          </a:bodyPr>
          <a:lstStyle/>
          <a:p>
            <a:pPr>
              <a:defRPr/>
            </a:pPr>
            <a:r>
              <a:rPr lang="en-US"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
            </a:r>
            <a:r>
              <a:rPr lang="es-DO" altLang="ja-JP"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S</a:t>
            </a:r>
            <a:r>
              <a:rPr 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ólo el método de Cristo permitirá éxito en alcanzar al mundo. </a:t>
            </a:r>
          </a:p>
          <a:p>
            <a:pPr>
              <a:defRPr/>
            </a:pPr>
            <a:r>
              <a:rPr 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El Salvador trataba con los hombres como alguien que deseaba su bien, les mostraba simpatía,</a:t>
            </a:r>
            <a:r>
              <a:rPr lang="es-DO" sz="2800" i="1" dirty="0">
                <a:ln w="18415" cmpd="sng">
                  <a:solidFill>
                    <a:srgbClr val="FFFFFF"/>
                  </a:solidFill>
                  <a:prstDash val="solid"/>
                </a:ln>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 </a:t>
            </a:r>
            <a:r>
              <a:rPr 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atendía sus necesidades,  se ganaba su confianza. entonces les decía: </a:t>
            </a:r>
            <a:r>
              <a:rPr lang="ja-JP" alt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
            </a:r>
            <a:r>
              <a:rPr 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seguidme</a:t>
            </a:r>
            <a:r>
              <a:rPr lang="es-CO" altLang="ja-JP"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a:t>
            </a:r>
            <a:r>
              <a:rPr lang="es-DO" sz="2800"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 </a:t>
            </a:r>
          </a:p>
          <a:p>
            <a:pPr>
              <a:defRPr/>
            </a:pPr>
            <a:endParaRPr lang="es-DO" sz="2800"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endParaRPr>
          </a:p>
          <a:p>
            <a:pPr algn="r">
              <a:defRPr/>
            </a:pPr>
            <a:r>
              <a:rPr lang="es-DO" sz="2800" b="1" i="1" dirty="0">
                <a:solidFill>
                  <a:schemeClr val="bg1"/>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(Ministerio de curación. P.. 102; SC. p. 149).</a:t>
            </a:r>
          </a:p>
        </p:txBody>
      </p:sp>
    </p:spTree>
    <p:extLst>
      <p:ext uri="{BB962C8B-B14F-4D97-AF65-F5344CB8AC3E}">
        <p14:creationId xmlns:p14="http://schemas.microsoft.com/office/powerpoint/2010/main" val="272360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47C2C01-CA43-A707-5710-7A52A8A626D4}"/>
              </a:ext>
            </a:extLst>
          </p:cNvPr>
          <p:cNvSpPr/>
          <p:nvPr/>
        </p:nvSpPr>
        <p:spPr>
          <a:xfrm>
            <a:off x="1465243" y="5124092"/>
            <a:ext cx="10726757" cy="528810"/>
          </a:xfrm>
          <a:prstGeom prst="rect">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E36C16A8-D9CC-6E01-E1E0-F1985F752B49}"/>
              </a:ext>
            </a:extLst>
          </p:cNvPr>
          <p:cNvPicPr>
            <a:picLocks noChangeAspect="1"/>
          </p:cNvPicPr>
          <p:nvPr/>
        </p:nvPicPr>
        <p:blipFill rotWithShape="1">
          <a:blip r:embed="rId2">
            <a:extLst>
              <a:ext uri="{28A0092B-C50C-407E-A947-70E740481C1C}">
                <a14:useLocalDpi xmlns:a14="http://schemas.microsoft.com/office/drawing/2010/main" val="0"/>
              </a:ext>
            </a:extLst>
          </a:blip>
          <a:srcRect l="22020"/>
          <a:stretch/>
        </p:blipFill>
        <p:spPr>
          <a:xfrm>
            <a:off x="-1" y="-11213"/>
            <a:ext cx="8034815" cy="6869213"/>
          </a:xfrm>
          <a:prstGeom prst="rect">
            <a:avLst/>
          </a:prstGeom>
        </p:spPr>
      </p:pic>
      <p:sp>
        <p:nvSpPr>
          <p:cNvPr id="2" name="Rectángulo 1"/>
          <p:cNvSpPr/>
          <p:nvPr/>
        </p:nvSpPr>
        <p:spPr>
          <a:xfrm>
            <a:off x="3325635" y="1123451"/>
            <a:ext cx="7625618" cy="4524315"/>
          </a:xfrm>
          <a:prstGeom prst="rect">
            <a:avLst/>
          </a:prstGeom>
        </p:spPr>
        <p:txBody>
          <a:bodyPr wrap="square">
            <a:spAutoFit/>
          </a:bodyPr>
          <a:lstStyle/>
          <a:p>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Nadie puede trabajar en la escuela </a:t>
            </a:r>
            <a:r>
              <a:rPr lang="es-CO" sz="24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sabática</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ni en la obra de la temperancia </a:t>
            </a:r>
            <a:r>
              <a:rPr lang="es-CO" sz="2400" b="1" i="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sin segar </a:t>
            </a:r>
            <a:r>
              <a:rPr lang="es-CO" sz="2400" b="1" i="1" u="sng"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magnífica</a:t>
            </a:r>
            <a:r>
              <a:rPr lang="es-CO" sz="2400" b="1" i="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cosecha</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no </a:t>
            </a:r>
            <a:r>
              <a:rPr lang="es-CO" sz="24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sólo</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en el fin del mundo, sino en la vida presente. </a:t>
            </a:r>
          </a:p>
          <a:p>
            <a:endPar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 esfuerzo mismo de iluminar y hacer felices a otros aclarará y ensanchará sus opiniones. Cuanto </a:t>
            </a:r>
            <a:r>
              <a:rPr lang="es-CO" sz="24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nos esforcemos por explicar a otros la verdad con amor por las almas, tanto </a:t>
            </a:r>
            <a:r>
              <a:rPr lang="es-CO" sz="24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clara </a:t>
            </a:r>
            <a:r>
              <a:rPr lang="es-CO" sz="2400" i="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vendra</a:t>
            </a:r>
            <a:r>
              <a:rPr lang="es-CO" sz="2400"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 ser para nosotros mismos. Siempre aparece con nueva hermosura y fuerza al entendimiento del que la expone.” </a:t>
            </a:r>
          </a:p>
          <a:p>
            <a:pPr algn="r"/>
            <a:r>
              <a:rPr lang="es-CO"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COES, p.19</a:t>
            </a:r>
          </a:p>
        </p:txBody>
      </p:sp>
    </p:spTree>
    <p:extLst>
      <p:ext uri="{BB962C8B-B14F-4D97-AF65-F5344CB8AC3E}">
        <p14:creationId xmlns:p14="http://schemas.microsoft.com/office/powerpoint/2010/main" val="57366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7077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TotalTime>
  <Words>1296</Words>
  <Application>Microsoft Office PowerPoint</Application>
  <PresentationFormat>Panorámica</PresentationFormat>
  <Paragraphs>93</Paragraphs>
  <Slides>29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29</vt:i4>
      </vt:variant>
    </vt:vector>
  </HeadingPairs>
  <TitlesOfParts>
    <vt:vector size="33" baseType="lpstr">
      <vt:lpstr>Arial</vt:lpstr>
      <vt:lpstr>Calibri</vt:lpstr>
      <vt:lpstr>Franklin Gothic Book</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ASUS</dc:creator>
  <cp:lastModifiedBy>Asus</cp:lastModifiedBy>
  <cp:revision>44</cp:revision>
  <dcterms:created xsi:type="dcterms:W3CDTF">2025-10-30T16:02:31Z</dcterms:created>
  <dcterms:modified xsi:type="dcterms:W3CDTF">2025-10-31T21:11:02Z</dcterms:modified>
</cp:coreProperties>
</file>